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2" r:id="rId1"/>
  </p:sldMasterIdLst>
  <p:notesMasterIdLst>
    <p:notesMasterId r:id="rId33"/>
  </p:notesMasterIdLst>
  <p:handoutMasterIdLst>
    <p:handoutMasterId r:id="rId34"/>
  </p:handoutMasterIdLst>
  <p:sldIdLst>
    <p:sldId id="266" r:id="rId2"/>
    <p:sldId id="267" r:id="rId3"/>
    <p:sldId id="268" r:id="rId4"/>
    <p:sldId id="287" r:id="rId5"/>
    <p:sldId id="288" r:id="rId6"/>
    <p:sldId id="289" r:id="rId7"/>
    <p:sldId id="290" r:id="rId8"/>
    <p:sldId id="291" r:id="rId9"/>
    <p:sldId id="294" r:id="rId10"/>
    <p:sldId id="293" r:id="rId11"/>
    <p:sldId id="296" r:id="rId12"/>
    <p:sldId id="297" r:id="rId13"/>
    <p:sldId id="298" r:id="rId14"/>
    <p:sldId id="299" r:id="rId15"/>
    <p:sldId id="300" r:id="rId16"/>
    <p:sldId id="303" r:id="rId17"/>
    <p:sldId id="306" r:id="rId18"/>
    <p:sldId id="309" r:id="rId19"/>
    <p:sldId id="308" r:id="rId20"/>
    <p:sldId id="318" r:id="rId21"/>
    <p:sldId id="310" r:id="rId22"/>
    <p:sldId id="311" r:id="rId23"/>
    <p:sldId id="312" r:id="rId24"/>
    <p:sldId id="317" r:id="rId25"/>
    <p:sldId id="313" r:id="rId26"/>
    <p:sldId id="314" r:id="rId27"/>
    <p:sldId id="315" r:id="rId28"/>
    <p:sldId id="316" r:id="rId29"/>
    <p:sldId id="319" r:id="rId30"/>
    <p:sldId id="286" r:id="rId31"/>
    <p:sldId id="32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72CC09"/>
    <a:srgbClr val="46FFC9"/>
    <a:srgbClr val="CCCCCC"/>
    <a:srgbClr val="E6E6E6"/>
    <a:srgbClr val="0000FF"/>
    <a:srgbClr val="6666FF"/>
    <a:srgbClr val="008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53" autoAdjust="0"/>
    <p:restoredTop sz="91005" autoAdjust="0"/>
  </p:normalViewPr>
  <p:slideViewPr>
    <p:cSldViewPr>
      <p:cViewPr varScale="1">
        <p:scale>
          <a:sx n="84" d="100"/>
          <a:sy n="84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87438-597D-4623-A74F-A58F1CD8AF5A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24686-95BC-4EFF-A43D-2A4ABDBC2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fld id="{14586E2A-53CE-45A4-8D9A-501C3238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ssion 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905000"/>
          </a:xfrm>
        </p:spPr>
        <p:txBody>
          <a:bodyPr anchor="t"/>
          <a:lstStyle>
            <a:lvl1pPr algn="ctr">
              <a:defRPr b="1"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8053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914400"/>
          </a:xfrm>
        </p:spPr>
        <p:txBody>
          <a:bodyPr/>
          <a:lstStyle>
            <a:lvl1pPr marL="0" indent="0" algn="ctr">
              <a:buFont typeface="Wingdings 3" pitchFamily="8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8054" name="Rectangle 1030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8055" name="Rectangle 10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58056" name="Rectangle 10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0463B5-5F66-490A-B597-8686670E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bout the Speaker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dirty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About the Speaker…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mo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33600" y="11430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Demo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Red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24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3" r:id="rId2"/>
    <p:sldLayoutId id="2147483707" r:id="rId3"/>
    <p:sldLayoutId id="2147483721" r:id="rId4"/>
    <p:sldLayoutId id="2147483709" r:id="rId5"/>
    <p:sldLayoutId id="2147483710" r:id="rId6"/>
    <p:sldLayoutId id="2147483711" r:id="rId7"/>
    <p:sldLayoutId id="2147483712" r:id="rId8"/>
    <p:sldLayoutId id="2147483722" r:id="rId9"/>
    <p:sldLayoutId id="2147483713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8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8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Using the Right Method to Collect Information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IW233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Amanda Murphy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–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templates already exist.</a:t>
            </a:r>
          </a:p>
          <a:p>
            <a:r>
              <a:rPr lang="en-US" dirty="0" smtClean="0"/>
              <a:t>Easy to configure.</a:t>
            </a:r>
          </a:p>
          <a:p>
            <a:r>
              <a:rPr lang="en-US" dirty="0" smtClean="0"/>
              <a:t>Can be saved as template for reuse.</a:t>
            </a:r>
          </a:p>
          <a:p>
            <a:r>
              <a:rPr lang="en-US" dirty="0" smtClean="0"/>
              <a:t>Can be managed through Content Types.</a:t>
            </a:r>
          </a:p>
          <a:p>
            <a:r>
              <a:rPr lang="en-US" dirty="0" smtClean="0"/>
              <a:t>Support Item Level Permissions.</a:t>
            </a:r>
          </a:p>
          <a:p>
            <a:r>
              <a:rPr lang="en-US" dirty="0" smtClean="0"/>
              <a:t>Good support for connecting to external data sources via BDC. (List Columns Only)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–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support for customization of form interface.</a:t>
            </a:r>
          </a:p>
          <a:p>
            <a:r>
              <a:rPr lang="en-US" dirty="0" smtClean="0"/>
              <a:t>No support for conditional formatting.</a:t>
            </a:r>
          </a:p>
          <a:p>
            <a:r>
              <a:rPr lang="en-US" dirty="0" smtClean="0"/>
              <a:t>Minimal support for data validation.</a:t>
            </a:r>
          </a:p>
          <a:p>
            <a:r>
              <a:rPr lang="en-US" dirty="0" smtClean="0"/>
              <a:t>No support for connecting to external business data using site columns.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762000"/>
          </a:xfrm>
        </p:spPr>
        <p:txBody>
          <a:bodyPr/>
          <a:lstStyle/>
          <a:p>
            <a:r>
              <a:rPr lang="en-US" dirty="0" smtClean="0"/>
              <a:t>Data From Web Part –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same benefits provided by lists with some additional features:</a:t>
            </a:r>
          </a:p>
          <a:p>
            <a:pPr lvl="1"/>
            <a:r>
              <a:rPr lang="en-US" dirty="0" smtClean="0"/>
              <a:t>Better support for customizing the form interface.</a:t>
            </a:r>
          </a:p>
          <a:p>
            <a:pPr lvl="1"/>
            <a:r>
              <a:rPr lang="en-US" dirty="0" smtClean="0"/>
              <a:t>Advanced options for conditional formatting and data validation.</a:t>
            </a:r>
          </a:p>
          <a:p>
            <a:pPr lvl="1"/>
            <a:r>
              <a:rPr lang="en-US" dirty="0" smtClean="0"/>
              <a:t>Forms can be embedded into web pages as web parts which can lead to a better user experience.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77200" cy="762000"/>
          </a:xfrm>
        </p:spPr>
        <p:txBody>
          <a:bodyPr/>
          <a:lstStyle/>
          <a:p>
            <a:r>
              <a:rPr lang="en-US" dirty="0" smtClean="0"/>
              <a:t>Data Form Web Part –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ideal for scenario requiring scale across multiple sites / lists.</a:t>
            </a:r>
          </a:p>
          <a:p>
            <a:r>
              <a:rPr lang="en-US" dirty="0" smtClean="0"/>
              <a:t>Requires use of SharePoint Designer.  Not editable via browser.</a:t>
            </a:r>
          </a:p>
          <a:p>
            <a:r>
              <a:rPr lang="en-US" dirty="0" smtClean="0"/>
              <a:t>Form may not automatically update to reflect changes made to list or content type.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InfoPath –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customizable form interface with support for conditional formatting and data validation.</a:t>
            </a:r>
          </a:p>
          <a:p>
            <a:r>
              <a:rPr lang="en-US" dirty="0" smtClean="0"/>
              <a:t>Support for logic based rules and external data connections.</a:t>
            </a:r>
          </a:p>
          <a:p>
            <a:r>
              <a:rPr lang="en-US" dirty="0" smtClean="0"/>
              <a:t>Support for multiple views within single template.</a:t>
            </a:r>
          </a:p>
          <a:p>
            <a:r>
              <a:rPr lang="en-US" dirty="0" smtClean="0"/>
              <a:t>Support for reusable form elements.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InfoPath –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based therefore no support for item level permissions feature available on lists.</a:t>
            </a:r>
          </a:p>
          <a:p>
            <a:r>
              <a:rPr lang="en-US" dirty="0" smtClean="0"/>
              <a:t>Introduces new interface to users beyond that available in SharePoint.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Now Let’s Look at Some Real Life Scenarios…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And apply our knowledge of each option to pick the best tool for the job!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Scenario A</a:t>
            </a:r>
            <a:br>
              <a:rPr lang="en-US" sz="3600" dirty="0" smtClean="0"/>
            </a:br>
            <a:r>
              <a:rPr lang="en-US" sz="3600" dirty="0" smtClean="0"/>
              <a:t>Initiative Tracking Form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for each department will be tracked and stored on the departmental site and updated regularly by team members.</a:t>
            </a:r>
          </a:p>
          <a:p>
            <a:r>
              <a:rPr lang="en-US" dirty="0" smtClean="0"/>
              <a:t>New fields may be added to the form on occasion to address organizational changes.</a:t>
            </a:r>
          </a:p>
          <a:p>
            <a:r>
              <a:rPr lang="en-US" dirty="0" smtClean="0"/>
              <a:t>Total number of fields is estimated at 6-12.</a:t>
            </a:r>
          </a:p>
          <a:p>
            <a:r>
              <a:rPr lang="en-US" dirty="0" smtClean="0"/>
              <a:t>All departmental sites are stored in a single site collection.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Scenario A</a:t>
            </a:r>
            <a:br>
              <a:rPr lang="en-US" sz="3600" dirty="0" smtClean="0"/>
            </a:br>
            <a:r>
              <a:rPr lang="en-US" sz="3600" dirty="0" smtClean="0"/>
              <a:t>Initiative Tracking Form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scenario, we will use a custom list based on a content type created for “Company Initiatives”.</a:t>
            </a:r>
          </a:p>
          <a:p>
            <a:pPr lvl="1"/>
            <a:r>
              <a:rPr lang="en-US" dirty="0" smtClean="0"/>
              <a:t>This will allow for maximum scalability and ease of updates to the form template.</a:t>
            </a:r>
          </a:p>
          <a:p>
            <a:pPr lvl="1"/>
            <a:r>
              <a:rPr lang="en-US" dirty="0" smtClean="0"/>
              <a:t>There are no requirements for advanced customizations to form interface.</a:t>
            </a:r>
          </a:p>
          <a:p>
            <a:pPr lvl="1"/>
            <a:r>
              <a:rPr lang="en-US" dirty="0" smtClean="0"/>
              <a:t>We want to stick with out of the box list functionality to maximize access to core collaborative SharePoint features.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Initiative Tracking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Scenario 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Amanda Murphy, MVP, BBA, MCTS</a:t>
            </a:r>
          </a:p>
          <a:p>
            <a:pPr lvl="1"/>
            <a:r>
              <a:rPr lang="en-US" dirty="0" smtClean="0"/>
              <a:t>Located in Newfoundland, Canada</a:t>
            </a:r>
          </a:p>
          <a:p>
            <a:pPr lvl="1"/>
            <a:r>
              <a:rPr lang="en-US" dirty="0" smtClean="0"/>
              <a:t>Infotech - www.infotechsolutions.com</a:t>
            </a:r>
          </a:p>
          <a:p>
            <a:pPr lvl="1"/>
            <a:r>
              <a:rPr lang="en-US" dirty="0" smtClean="0"/>
              <a:t>Co-Author of Beginning SharePoint 2007: Building Team Solutions with MOSS 2007</a:t>
            </a:r>
          </a:p>
          <a:p>
            <a:pPr lvl="1"/>
            <a:r>
              <a:rPr lang="en-US" dirty="0" smtClean="0"/>
              <a:t>Blog: http://blog.funknstyle.com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/>
              <a:t>amanda.murphy@infotechsolutions.com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4175" y="838200"/>
            <a:ext cx="15716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Considerations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Deploying as a content type will assist with ease of management and standardization across departments.</a:t>
            </a:r>
          </a:p>
          <a:p>
            <a:r>
              <a:rPr lang="en-US" dirty="0" smtClean="0"/>
              <a:t>Lists forms are most usable when total number of fields are less than 15.  Seeing a long list of empty fields can be intimidating for users.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Scenario B</a:t>
            </a:r>
            <a:br>
              <a:rPr lang="en-US" sz="3600" dirty="0" smtClean="0"/>
            </a:br>
            <a:r>
              <a:rPr lang="en-US" sz="3600" dirty="0" smtClean="0"/>
              <a:t>Employee Feedback Form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central form from Human Resources to collect feedback from employees.</a:t>
            </a:r>
          </a:p>
          <a:p>
            <a:r>
              <a:rPr lang="en-US" dirty="0" smtClean="0"/>
              <a:t>Employees should not see each other’s responses.</a:t>
            </a:r>
          </a:p>
          <a:p>
            <a:r>
              <a:rPr lang="en-US" dirty="0" smtClean="0"/>
              <a:t>When an employee completes the form, they are not expected to collaborate or interact with the form data.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B – Cont’d</a:t>
            </a:r>
            <a:br>
              <a:rPr lang="en-US" dirty="0" smtClean="0"/>
            </a:br>
            <a:r>
              <a:rPr lang="en-US" dirty="0" smtClean="0"/>
              <a:t>Employee Feedback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419600"/>
          </a:xfrm>
        </p:spPr>
        <p:txBody>
          <a:bodyPr/>
          <a:lstStyle/>
          <a:p>
            <a:r>
              <a:rPr lang="en-US" dirty="0" smtClean="0"/>
              <a:t>We would choose to use a list to address the item level permissions requirement.</a:t>
            </a:r>
          </a:p>
          <a:p>
            <a:r>
              <a:rPr lang="en-US" dirty="0" smtClean="0"/>
              <a:t>To optimize the user experience of the form, a data view form web part will be used for more advanced formatting and presentation.</a:t>
            </a:r>
          </a:p>
          <a:p>
            <a:r>
              <a:rPr lang="en-US" dirty="0" smtClean="0"/>
              <a:t>Since there is only 1 list with no requirement for employees to interact with list after initial save, this approach will be acceptable.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Employee Feedback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Scenario B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Considerations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user does not need to see submitted data or collaborate, redirect to an appropriate page.</a:t>
            </a:r>
          </a:p>
          <a:p>
            <a:r>
              <a:rPr lang="en-US" dirty="0" smtClean="0"/>
              <a:t>Only use data form web parts where the form is not expected to be updated frequently or on  multiple sites.</a:t>
            </a:r>
          </a:p>
          <a:p>
            <a:r>
              <a:rPr lang="en-US" dirty="0" smtClean="0"/>
              <a:t>If creating a data form, design on a “development page”, then export and import to an un-customized page.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Scenario C</a:t>
            </a:r>
            <a:br>
              <a:rPr lang="en-US" sz="3600" dirty="0" smtClean="0"/>
            </a:br>
            <a:r>
              <a:rPr lang="en-US" sz="3600" dirty="0" smtClean="0"/>
              <a:t>Purchase Request Form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may be initiated from any departmental site but will be saved to the appropriate library based on purchase category selected by user.</a:t>
            </a:r>
          </a:p>
          <a:p>
            <a:r>
              <a:rPr lang="en-US" dirty="0" smtClean="0"/>
              <a:t>The form may have a large number of fields (25+).  However only certain fields apply to certain situations.</a:t>
            </a:r>
          </a:p>
          <a:p>
            <a:r>
              <a:rPr lang="en-US" dirty="0" smtClean="0"/>
              <a:t>Once a form is submitted, it will be opened by the manager responsible for purchase category for further input.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C – Cont’d</a:t>
            </a:r>
            <a:br>
              <a:rPr lang="en-US" dirty="0" smtClean="0"/>
            </a:br>
            <a:r>
              <a:rPr lang="en-US" dirty="0" smtClean="0"/>
              <a:t>Purchase Request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choose to use an InfoPath form created as a Content Type for this scenario.</a:t>
            </a:r>
          </a:p>
          <a:p>
            <a:pPr lvl="1"/>
            <a:r>
              <a:rPr lang="en-US" dirty="0" smtClean="0"/>
              <a:t>Conditional formatting and rules will be used to create an interface that adjusts based on user input.</a:t>
            </a:r>
          </a:p>
          <a:p>
            <a:pPr lvl="1"/>
            <a:r>
              <a:rPr lang="en-US" dirty="0" smtClean="0"/>
              <a:t>Data connections will be created within form to support saving to appropriate library.</a:t>
            </a:r>
          </a:p>
          <a:p>
            <a:pPr lvl="1"/>
            <a:r>
              <a:rPr lang="en-US" dirty="0" smtClean="0"/>
              <a:t>A custom Form view will be used to address requirement for management input after the form has been initially submitted.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Purchase Request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Scenario C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Considerations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 shared forms as a Content Type (single site collection) or Administrator Approved Template (multiple site collections).</a:t>
            </a:r>
          </a:p>
          <a:p>
            <a:r>
              <a:rPr lang="en-US" dirty="0" smtClean="0"/>
              <a:t>Create buttons to submit form data using standard naming convention rather than requiring user to save manually.</a:t>
            </a:r>
          </a:p>
          <a:p>
            <a:r>
              <a:rPr lang="en-US" dirty="0" smtClean="0"/>
              <a:t>Display only relevant form fields to users.</a:t>
            </a:r>
          </a:p>
          <a:p>
            <a:r>
              <a:rPr lang="en-US" dirty="0" smtClean="0"/>
              <a:t>Name and organize your fields in your data source!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always a number of things to consider before selecting the correct tool.</a:t>
            </a:r>
          </a:p>
          <a:p>
            <a:pPr lvl="1"/>
            <a:r>
              <a:rPr lang="en-US" dirty="0" smtClean="0"/>
              <a:t>Take your time, look at the requirements and select the best tool based on those requirements.  Don’t skip any steps.</a:t>
            </a:r>
          </a:p>
          <a:p>
            <a:pPr lvl="1"/>
            <a:r>
              <a:rPr lang="en-US" dirty="0" smtClean="0"/>
              <a:t>Always give preference to the solution offering best user experience and long term manageability.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Objective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comes to collecting information from users within SharePoint, you have a  number  of choices…</a:t>
            </a:r>
          </a:p>
          <a:p>
            <a:r>
              <a:rPr lang="en-US" dirty="0" smtClean="0"/>
              <a:t>Selecting the right method for the job is a very important.</a:t>
            </a:r>
          </a:p>
          <a:p>
            <a:r>
              <a:rPr lang="en-US" dirty="0" smtClean="0"/>
              <a:t>Best practices are highly dependant on scenario and business requirements.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  <a:endParaRPr lang="en-US" i="1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/>
          <a:p>
            <a:r>
              <a:rPr lang="en-US" dirty="0" smtClean="0"/>
              <a:t>Please be sure to fill out your session evaluation!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029200"/>
            <a:ext cx="8077200" cy="762000"/>
          </a:xfrm>
        </p:spPr>
        <p:txBody>
          <a:bodyPr/>
          <a:lstStyle/>
          <a:p>
            <a:pPr algn="ctr"/>
            <a:r>
              <a:rPr lang="en-US" sz="3600" dirty="0" smtClean="0"/>
              <a:t>Thank you for attending!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838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Post conference DVD with all slide decks</a:t>
            </a:r>
          </a:p>
        </p:txBody>
      </p:sp>
      <p:pic>
        <p:nvPicPr>
          <p:cNvPr id="6" name="Picture 2" descr="http://www.sharepointusergroup.com/NewYork/Images1/echoTechnology%20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429000"/>
            <a:ext cx="4943475" cy="7695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81400" y="3048000"/>
            <a:ext cx="1449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Sponsored by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BP_email header_revise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consider </a:t>
            </a:r>
            <a:r>
              <a:rPr lang="en-US" b="1" dirty="0" smtClean="0"/>
              <a:t>What</a:t>
            </a:r>
            <a:r>
              <a:rPr lang="en-US" dirty="0" smtClean="0"/>
              <a:t>, </a:t>
            </a:r>
            <a:r>
              <a:rPr lang="en-US" b="1" dirty="0" smtClean="0"/>
              <a:t>Who</a:t>
            </a:r>
            <a:r>
              <a:rPr lang="en-US" dirty="0" smtClean="0"/>
              <a:t> and </a:t>
            </a:r>
            <a:r>
              <a:rPr lang="en-US" b="1" dirty="0" smtClean="0"/>
              <a:t>How</a:t>
            </a:r>
            <a:r>
              <a:rPr lang="en-US" dirty="0" smtClean="0"/>
              <a:t> before deciding </a:t>
            </a:r>
            <a:r>
              <a:rPr lang="en-US" b="1" dirty="0" smtClean="0"/>
              <a:t>Which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</a:t>
            </a:r>
            <a:r>
              <a:rPr lang="en-US" dirty="0" smtClean="0"/>
              <a:t> fields need to be included within the form?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is the total amount of data being collected?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rules must exist for how the data is entered?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</a:t>
            </a:r>
            <a:r>
              <a:rPr lang="en-US" dirty="0" smtClean="0"/>
              <a:t> will be the user(s) completing the form?</a:t>
            </a:r>
          </a:p>
          <a:p>
            <a:r>
              <a:rPr lang="en-US" b="1" dirty="0" smtClean="0"/>
              <a:t>Who</a:t>
            </a:r>
            <a:r>
              <a:rPr lang="en-US" dirty="0" smtClean="0"/>
              <a:t> will be the user(s) accessing the data after the form has been submitted?</a:t>
            </a:r>
          </a:p>
          <a:p>
            <a:r>
              <a:rPr lang="en-US" b="1" dirty="0" smtClean="0"/>
              <a:t>Who</a:t>
            </a:r>
            <a:r>
              <a:rPr lang="en-US" dirty="0" smtClean="0"/>
              <a:t> should have permission to access data?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Where</a:t>
            </a:r>
            <a:r>
              <a:rPr lang="en-US" dirty="0" smtClean="0"/>
              <a:t> will users find the form to fill out?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will data be stored to after the form has been completed?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will data from lookup lists be pulled from?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will the template for the form be managed from?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today’s discussion we will focus on:</a:t>
            </a:r>
          </a:p>
          <a:p>
            <a:pPr lvl="1"/>
            <a:r>
              <a:rPr lang="en-US" dirty="0" smtClean="0"/>
              <a:t>Standard SharePoint Lists</a:t>
            </a:r>
          </a:p>
          <a:p>
            <a:pPr lvl="1"/>
            <a:r>
              <a:rPr lang="en-US" dirty="0" smtClean="0"/>
              <a:t>The Data Form Web Part</a:t>
            </a:r>
            <a:endParaRPr lang="en-US" b="1" dirty="0" smtClean="0"/>
          </a:p>
          <a:p>
            <a:pPr lvl="1"/>
            <a:r>
              <a:rPr lang="en-US" dirty="0" smtClean="0"/>
              <a:t>InfoPath Forms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the correct tool depends highly on the scenario at hand.</a:t>
            </a:r>
          </a:p>
          <a:p>
            <a:r>
              <a:rPr lang="en-US" dirty="0" smtClean="0"/>
              <a:t>We will try to familiarize ourselves with the options so we can be better prepared to make decisions in future.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p white content">
  <a:themeElements>
    <a:clrScheme name="bp white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p white conte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lnDef>
  </a:objectDefaults>
  <a:extraClrSchemeLst>
    <a:extraClrScheme>
      <a:clrScheme name="bp white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Templates:bp white content.pot</Template>
  <TotalTime>0</TotalTime>
  <Words>1235</Words>
  <PresentationFormat>On-screen Show (4:3)</PresentationFormat>
  <Paragraphs>155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bp white content</vt:lpstr>
      <vt:lpstr>Using the Right Method to Collect Information</vt:lpstr>
      <vt:lpstr>Slide 2</vt:lpstr>
      <vt:lpstr>Our Objective</vt:lpstr>
      <vt:lpstr>Remember…</vt:lpstr>
      <vt:lpstr>What?</vt:lpstr>
      <vt:lpstr>Who?</vt:lpstr>
      <vt:lpstr>Where?</vt:lpstr>
      <vt:lpstr>Which?</vt:lpstr>
      <vt:lpstr>Our Objective</vt:lpstr>
      <vt:lpstr>Lists – The Pros</vt:lpstr>
      <vt:lpstr>Lists – The Challenges</vt:lpstr>
      <vt:lpstr>Data From Web Part – The Pros</vt:lpstr>
      <vt:lpstr>Data Form Web Part – Challenges</vt:lpstr>
      <vt:lpstr>InfoPath – The Pros</vt:lpstr>
      <vt:lpstr>InfoPath – The Challenges</vt:lpstr>
      <vt:lpstr>Now Let’s Look at Some Real Life Scenarios…</vt:lpstr>
      <vt:lpstr>Scenario A Initiative Tracking Form</vt:lpstr>
      <vt:lpstr>Scenario A Initiative Tracking Form</vt:lpstr>
      <vt:lpstr>Initiative Tracking Form</vt:lpstr>
      <vt:lpstr>Best Practice Considerations</vt:lpstr>
      <vt:lpstr>Scenario B Employee Feedback Form</vt:lpstr>
      <vt:lpstr>Scenario B – Cont’d Employee Feedback Form</vt:lpstr>
      <vt:lpstr>Employee Feedback Form</vt:lpstr>
      <vt:lpstr>Best Practice Considerations</vt:lpstr>
      <vt:lpstr>Scenario C Purchase Request Form</vt:lpstr>
      <vt:lpstr>Scenario C – Cont’d Purchase Request Form</vt:lpstr>
      <vt:lpstr>Purchase Request Form</vt:lpstr>
      <vt:lpstr>Best Practice Considerations</vt:lpstr>
      <vt:lpstr>In Summary</vt:lpstr>
      <vt:lpstr>Thank you for attending!</vt:lpstr>
      <vt:lpstr>Thank you for attending!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2009-02-09T20:31:46Z</dcterms:modified>
</cp:coreProperties>
</file>